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49" r:id="rId2"/>
  </p:sldMasterIdLst>
  <p:notesMasterIdLst>
    <p:notesMasterId r:id="rId10"/>
  </p:notesMasterIdLst>
  <p:handoutMasterIdLst>
    <p:handoutMasterId r:id="rId11"/>
  </p:handoutMasterIdLst>
  <p:sldIdLst>
    <p:sldId id="257" r:id="rId3"/>
    <p:sldId id="318" r:id="rId4"/>
    <p:sldId id="305" r:id="rId5"/>
    <p:sldId id="319" r:id="rId6"/>
    <p:sldId id="320" r:id="rId7"/>
    <p:sldId id="312" r:id="rId8"/>
    <p:sldId id="317" r:id="rId9"/>
  </p:sldIdLst>
  <p:sldSz cx="9144000" cy="6858000" type="screen4x3"/>
  <p:notesSz cx="7010400" cy="92964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1E7F1"/>
    <a:srgbClr val="1665A0"/>
    <a:srgbClr val="ADC9DE"/>
    <a:srgbClr val="5771A0"/>
    <a:srgbClr val="8BCBF7"/>
    <a:srgbClr val="86C1EA"/>
    <a:srgbClr val="000000"/>
    <a:srgbClr val="0A0A0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5" autoAdjust="0"/>
    <p:restoredTop sz="90929"/>
  </p:normalViewPr>
  <p:slideViewPr>
    <p:cSldViewPr>
      <p:cViewPr varScale="1">
        <p:scale>
          <a:sx n="65" d="100"/>
          <a:sy n="65" d="100"/>
        </p:scale>
        <p:origin x="-8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Construction Fund Balance</c:v>
                </c:pt>
              </c:strCache>
            </c:strRef>
          </c:tx>
          <c:cat>
            <c:numRef>
              <c:f>Sheet1!$A$2:$A$12</c:f>
              <c:numCache>
                <c:formatCode>mmm\-yy</c:formatCode>
                <c:ptCount val="11"/>
                <c:pt idx="0">
                  <c:v>41791</c:v>
                </c:pt>
                <c:pt idx="1">
                  <c:v>41821</c:v>
                </c:pt>
                <c:pt idx="2">
                  <c:v>41852</c:v>
                </c:pt>
                <c:pt idx="3">
                  <c:v>41883</c:v>
                </c:pt>
                <c:pt idx="4">
                  <c:v>41913</c:v>
                </c:pt>
                <c:pt idx="5">
                  <c:v>41944</c:v>
                </c:pt>
                <c:pt idx="6">
                  <c:v>41974</c:v>
                </c:pt>
                <c:pt idx="7">
                  <c:v>42005</c:v>
                </c:pt>
                <c:pt idx="8">
                  <c:v>42036</c:v>
                </c:pt>
                <c:pt idx="9">
                  <c:v>42064</c:v>
                </c:pt>
                <c:pt idx="10">
                  <c:v>42095</c:v>
                </c:pt>
              </c:numCache>
            </c:numRef>
          </c:cat>
          <c:val>
            <c:numRef>
              <c:f>Sheet1!$B$2:$B$12</c:f>
              <c:numCache>
                <c:formatCode>#,##0</c:formatCode>
                <c:ptCount val="11"/>
                <c:pt idx="0" formatCode="&quot;$&quot;#,##0_);[Red]\(&quot;$&quot;#,##0\)">
                  <c:v>130000000</c:v>
                </c:pt>
                <c:pt idx="1">
                  <c:v>117000000</c:v>
                </c:pt>
                <c:pt idx="2">
                  <c:v>104000000</c:v>
                </c:pt>
                <c:pt idx="3">
                  <c:v>91000000</c:v>
                </c:pt>
                <c:pt idx="4">
                  <c:v>78000000</c:v>
                </c:pt>
                <c:pt idx="5">
                  <c:v>65000000</c:v>
                </c:pt>
                <c:pt idx="6">
                  <c:v>52000000</c:v>
                </c:pt>
                <c:pt idx="7">
                  <c:v>39000000</c:v>
                </c:pt>
                <c:pt idx="8">
                  <c:v>26000000</c:v>
                </c:pt>
                <c:pt idx="9">
                  <c:v>13000000</c:v>
                </c:pt>
                <c:pt idx="10">
                  <c:v>0</c:v>
                </c:pt>
              </c:numCache>
            </c:numRef>
          </c:val>
        </c:ser>
        <c:axId val="86672896"/>
        <c:axId val="86822912"/>
      </c:barChart>
      <c:dateAx>
        <c:axId val="86672896"/>
        <c:scaling>
          <c:orientation val="minMax"/>
        </c:scaling>
        <c:axPos val="b"/>
        <c:numFmt formatCode="mmm\-yy" sourceLinked="1"/>
        <c:tickLblPos val="low"/>
        <c:crossAx val="86822912"/>
        <c:crosses val="autoZero"/>
        <c:auto val="1"/>
        <c:lblOffset val="100"/>
        <c:baseTimeUnit val="months"/>
      </c:dateAx>
      <c:valAx>
        <c:axId val="86822912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86672896"/>
        <c:crosses val="autoZero"/>
        <c:crossBetween val="between"/>
      </c:valAx>
    </c:plotArea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2D0BE233-E597-45A7-AFDC-EB13182FF8EB}" type="datetimeFigureOut">
              <a:rPr lang="en-US"/>
              <a:pPr>
                <a:defRPr/>
              </a:pPr>
              <a:t>6/10/2014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43247A4-2FAD-40E1-B104-889E1C99BA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29613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4" tIns="46582" rIns="93164" bIns="465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FB2A8E2-6854-4445-8C13-653A7FA31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2412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53B0F4-149E-4AE3-9BE6-AC6EE5264F7A}" type="slidenum">
              <a:rPr lang="en-US" altLang="en-US" smtClean="0">
                <a:ea typeface="ＭＳ Ｐゴシック" pitchFamily="34" charset="-128"/>
              </a:rPr>
              <a:pPr/>
              <a:t>0</a:t>
            </a:fld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Presentation to the West Contra Costa Unified School District Facilities Subcommittee   |   page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FD2E9-6F14-4C82-B507-7F29DA1BEB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447800"/>
            <a:ext cx="3543300" cy="35052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447800"/>
            <a:ext cx="3543300" cy="35052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Presentation to the West Contra Costa Unified School District Facilities Subcommittee   |   page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00689-7FFE-4978-A669-2991E812BC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Presentation to the West Contra Costa Unified School District Facilities Subcommittee   |   page 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116D6-ADC0-4EAE-A407-385874C3C2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3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447800"/>
            <a:ext cx="3543300" cy="3505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838700" y="1447800"/>
            <a:ext cx="3543300" cy="35052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Presentation to the West Contra Costa Unified School District Facilities Subcommittee   |   page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95350-7F97-4454-845C-7CEB870938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075"/>
            <a:ext cx="91440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ay S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075"/>
            <a:ext cx="9144000" cy="676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4" descr="KNNPptSubpageV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69913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447800"/>
            <a:ext cx="7239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93800" y="6556375"/>
            <a:ext cx="62484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solidFill>
                  <a:schemeClr val="bg1"/>
                </a:solidFill>
                <a:latin typeface="+mn-lt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en-US" dirty="0"/>
              <a:t>Presentation to the West Contra Costa Unified School District Facilities Subcommittee   |   page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8700" y="6559550"/>
            <a:ext cx="3937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solidFill>
                  <a:schemeClr val="bg1"/>
                </a:solidFill>
                <a:latin typeface="+mn-lt"/>
                <a:ea typeface="ＭＳ Ｐゴシック" pitchFamily="1" charset="-128"/>
              </a:defRPr>
            </a:lvl1pPr>
          </a:lstStyle>
          <a:p>
            <a:pPr>
              <a:defRPr/>
            </a:pPr>
            <a:fld id="{3D672970-792A-40CB-8902-B8D56E0883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Line 36"/>
          <p:cNvSpPr>
            <a:spLocks noChangeShapeType="1"/>
          </p:cNvSpPr>
          <p:nvPr/>
        </p:nvSpPr>
        <p:spPr bwMode="auto">
          <a:xfrm>
            <a:off x="554038" y="1066800"/>
            <a:ext cx="7751762" cy="0"/>
          </a:xfrm>
          <a:prstGeom prst="line">
            <a:avLst/>
          </a:prstGeom>
          <a:noFill/>
          <a:ln w="9525">
            <a:solidFill>
              <a:srgbClr val="1665A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32" name="Picture 9" descr="I:\Marketing\Logos_&amp;_Seals\wccusd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05800" y="6118225"/>
            <a:ext cx="6635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</p:sldLayoutIdLst>
  <p:hf hdr="0" dt="0"/>
  <p:txStyles>
    <p:titleStyle>
      <a:lvl1pPr marL="23813" indent="-23813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accent1"/>
          </a:solidFill>
          <a:latin typeface="+mj-lt"/>
          <a:ea typeface="+mj-ea"/>
          <a:cs typeface="+mj-cs"/>
        </a:defRPr>
      </a:lvl1pPr>
      <a:lvl2pPr marL="23813" indent="-23813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2pPr>
      <a:lvl3pPr marL="23813" indent="-23813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3pPr>
      <a:lvl4pPr marL="23813" indent="-23813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4pPr>
      <a:lvl5pPr marL="23813" indent="-23813"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5pPr>
      <a:lvl6pPr marL="481013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Garamond" pitchFamily="1" charset="0"/>
          <a:ea typeface="ＭＳ Ｐゴシック" pitchFamily="1" charset="-128"/>
        </a:defRPr>
      </a:lvl6pPr>
      <a:lvl7pPr marL="938213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Garamond" pitchFamily="1" charset="0"/>
          <a:ea typeface="ＭＳ Ｐゴシック" pitchFamily="1" charset="-128"/>
        </a:defRPr>
      </a:lvl7pPr>
      <a:lvl8pPr marL="1395413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Garamond" pitchFamily="1" charset="0"/>
          <a:ea typeface="ＭＳ Ｐゴシック" pitchFamily="1" charset="-128"/>
        </a:defRPr>
      </a:lvl8pPr>
      <a:lvl9pPr marL="1852613" algn="l" rtl="0" eaLnBrk="1" fontAlgn="base" hangingPunct="1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Garamond" pitchFamily="1" charset="0"/>
          <a:ea typeface="ＭＳ Ｐゴシック" pitchFamily="1" charset="-128"/>
        </a:defRPr>
      </a:lvl9pPr>
    </p:titleStyle>
    <p:bodyStyle>
      <a:lvl1pPr marL="230188" indent="-230188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571500" indent="-2270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90000"/>
        <a:buFont typeface="Wingdings" pitchFamily="2" charset="2"/>
        <a:buChar char="§"/>
        <a:defRPr sz="1600">
          <a:solidFill>
            <a:srgbClr val="000000"/>
          </a:solidFill>
          <a:latin typeface="+mn-lt"/>
          <a:ea typeface="+mn-ea"/>
        </a:defRPr>
      </a:lvl2pPr>
      <a:lvl3pPr marL="912813" indent="-227013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85000"/>
        <a:buFont typeface="Wingdings" pitchFamily="2" charset="2"/>
        <a:buChar char="§"/>
        <a:defRPr sz="1200">
          <a:solidFill>
            <a:srgbClr val="000000"/>
          </a:solidFill>
          <a:latin typeface="+mn-lt"/>
          <a:ea typeface="+mn-ea"/>
        </a:defRPr>
      </a:lvl3pPr>
      <a:lvl4pPr marL="1254125" indent="-222250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85000"/>
        <a:buFont typeface="Wingdings" pitchFamily="2" charset="2"/>
        <a:buChar char="§"/>
        <a:defRPr sz="1000">
          <a:solidFill>
            <a:srgbClr val="000000"/>
          </a:solidFill>
          <a:latin typeface="+mn-lt"/>
          <a:ea typeface="+mn-ea"/>
        </a:defRPr>
      </a:lvl4pPr>
      <a:lvl5pPr marL="1603375" indent="-230188" algn="l" rtl="0" eaLnBrk="0" fontAlgn="base" hangingPunct="0">
        <a:spcBef>
          <a:spcPct val="20000"/>
        </a:spcBef>
        <a:spcAft>
          <a:spcPct val="0"/>
        </a:spcAft>
        <a:buClr>
          <a:srgbClr val="333333"/>
        </a:buClr>
        <a:buSzPct val="85000"/>
        <a:buFont typeface="Wingdings" pitchFamily="2" charset="2"/>
        <a:buChar char="§"/>
        <a:defRPr sz="1000">
          <a:solidFill>
            <a:srgbClr val="000000"/>
          </a:solidFill>
          <a:latin typeface="+mn-lt"/>
          <a:ea typeface="+mn-ea"/>
        </a:defRPr>
      </a:lvl5pPr>
      <a:lvl6pPr marL="2060575" indent="-230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SzPct val="85000"/>
        <a:buFont typeface="Wingdings" pitchFamily="1" charset="2"/>
        <a:buChar char="§"/>
        <a:defRPr sz="1000">
          <a:solidFill>
            <a:srgbClr val="000000"/>
          </a:solidFill>
          <a:latin typeface="+mn-lt"/>
          <a:ea typeface="+mn-ea"/>
        </a:defRPr>
      </a:lvl6pPr>
      <a:lvl7pPr marL="2517775" indent="-230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SzPct val="85000"/>
        <a:buFont typeface="Wingdings" pitchFamily="1" charset="2"/>
        <a:buChar char="§"/>
        <a:defRPr sz="1000">
          <a:solidFill>
            <a:srgbClr val="000000"/>
          </a:solidFill>
          <a:latin typeface="+mn-lt"/>
          <a:ea typeface="+mn-ea"/>
        </a:defRPr>
      </a:lvl7pPr>
      <a:lvl8pPr marL="2974975" indent="-230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SzPct val="85000"/>
        <a:buFont typeface="Wingdings" pitchFamily="1" charset="2"/>
        <a:buChar char="§"/>
        <a:defRPr sz="1000">
          <a:solidFill>
            <a:srgbClr val="000000"/>
          </a:solidFill>
          <a:latin typeface="+mn-lt"/>
          <a:ea typeface="+mn-ea"/>
        </a:defRPr>
      </a:lvl8pPr>
      <a:lvl9pPr marL="3432175" indent="-230188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00"/>
        </a:buClr>
        <a:buSzPct val="85000"/>
        <a:buFont typeface="Wingdings" pitchFamily="1" charset="2"/>
        <a:buChar char="§"/>
        <a:defRPr sz="1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7"/>
          <p:cNvSpPr>
            <a:spLocks noGrp="1" noChangeArrowheads="1"/>
          </p:cNvSpPr>
          <p:nvPr>
            <p:ph type="title"/>
          </p:nvPr>
        </p:nvSpPr>
        <p:spPr bwMode="auto">
          <a:xfrm>
            <a:off x="2273300" y="2593975"/>
            <a:ext cx="56864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pic>
        <p:nvPicPr>
          <p:cNvPr id="2051" name="Picture 3" descr="Full page photo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2400"/>
            <a:ext cx="91440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Garamond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776413"/>
            <a:ext cx="6064250" cy="18049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dirty="0" smtClean="0"/>
              <a:t>West Contra Costa USD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914400" y="2971800"/>
            <a:ext cx="769620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en-US" dirty="0">
                <a:solidFill>
                  <a:srgbClr val="131313"/>
                </a:solidFill>
                <a:latin typeface="Garamond" pitchFamily="18" charset="0"/>
              </a:rPr>
              <a:t>New Money GO  Bond Sale: 2010 Measure D, Series C bonds and 2012 Measure E, Series B bonds</a:t>
            </a:r>
          </a:p>
          <a:p>
            <a:pPr algn="l"/>
            <a:endParaRPr lang="en-US" altLang="en-US" dirty="0">
              <a:solidFill>
                <a:srgbClr val="131313"/>
              </a:solidFill>
              <a:latin typeface="Garamond" pitchFamily="18" charset="0"/>
            </a:endParaRPr>
          </a:p>
          <a:p>
            <a:pPr algn="l"/>
            <a:r>
              <a:rPr lang="en-US" altLang="en-US" sz="1800" dirty="0">
                <a:solidFill>
                  <a:srgbClr val="131313"/>
                </a:solidFill>
                <a:latin typeface="Garamond" pitchFamily="18" charset="0"/>
              </a:rPr>
              <a:t>Presentation to the Facilities Subcommittee</a:t>
            </a:r>
          </a:p>
          <a:p>
            <a:pPr algn="l">
              <a:lnSpc>
                <a:spcPct val="120000"/>
              </a:lnSpc>
            </a:pPr>
            <a:r>
              <a:rPr lang="en-US" altLang="en-US" sz="1800" dirty="0">
                <a:solidFill>
                  <a:srgbClr val="131313"/>
                </a:solidFill>
                <a:latin typeface="Garamond" pitchFamily="18" charset="0"/>
              </a:rPr>
              <a:t>June 10, 2014</a:t>
            </a:r>
            <a:endParaRPr lang="en-US" altLang="en-US" sz="1800" dirty="0">
              <a:solidFill>
                <a:srgbClr val="1665A0"/>
              </a:solidFill>
              <a:latin typeface="Garamond" pitchFamily="18" charset="0"/>
            </a:endParaRPr>
          </a:p>
        </p:txBody>
      </p:sp>
      <p:pic>
        <p:nvPicPr>
          <p:cNvPr id="5124" name="Picture 5" descr="I:\Marketing\Logos_&amp;_Seals\wccus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484313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Background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25062"/>
            <a:ext cx="8001000" cy="2819400"/>
          </a:xfrm>
        </p:spPr>
        <p:txBody>
          <a:bodyPr/>
          <a:lstStyle/>
          <a:p>
            <a:r>
              <a:rPr lang="en-US" altLang="en-US" sz="1800" dirty="0" smtClean="0"/>
              <a:t>Bi-weekly meetings facilitate ongoing communication between District staff (Fiscal &amp; Facilities) and KNN to review cash flow needs for the bond construction program.</a:t>
            </a:r>
          </a:p>
          <a:p>
            <a:pPr>
              <a:spcBef>
                <a:spcPts val="1200"/>
              </a:spcBef>
            </a:pPr>
            <a:r>
              <a:rPr lang="en-US" altLang="en-US" sz="1800" dirty="0" smtClean="0"/>
              <a:t>Currently there is approximately </a:t>
            </a:r>
            <a:r>
              <a:rPr lang="en-US" altLang="en-US" sz="1800" dirty="0" smtClean="0">
                <a:solidFill>
                  <a:schemeClr val="tx1"/>
                </a:solidFill>
              </a:rPr>
              <a:t>$130 million </a:t>
            </a:r>
            <a:r>
              <a:rPr lang="en-US" altLang="en-US" sz="1800" dirty="0" smtClean="0"/>
              <a:t>of bond proceeds remaining in the District’s construction funds.</a:t>
            </a:r>
          </a:p>
          <a:p>
            <a:pPr>
              <a:spcBef>
                <a:spcPts val="1200"/>
              </a:spcBef>
            </a:pPr>
            <a:r>
              <a:rPr lang="en-US" altLang="en-US" sz="1800" dirty="0" smtClean="0"/>
              <a:t>Based on a targeted draw down schedule of $13 million per month, the District has approximately 10 months before completely depleting funds on-hand.</a:t>
            </a:r>
          </a:p>
          <a:p>
            <a:pPr>
              <a:spcBef>
                <a:spcPts val="1200"/>
              </a:spcBef>
            </a:pPr>
            <a:r>
              <a:rPr lang="en-US" altLang="en-US" sz="1800" dirty="0" smtClean="0"/>
              <a:t>To ensure there is sufficient construction funding in 2015-2017, the District and its financing team are starting the planning process for the next series of bonds issued under 2010 Measure D and 2012 Measure E.</a:t>
            </a:r>
          </a:p>
          <a:p>
            <a:endParaRPr lang="en-US" altLang="en-US" sz="1400" dirty="0" smtClean="0"/>
          </a:p>
          <a:p>
            <a:endParaRPr lang="en-US" alt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3A0300-A4F7-4B14-93B7-1DA46889A43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181100" y="4267200"/>
          <a:ext cx="6781800" cy="202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Overview of Bond Program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620000" cy="1676400"/>
          </a:xfrm>
        </p:spPr>
        <p:txBody>
          <a:bodyPr/>
          <a:lstStyle/>
          <a:p>
            <a:r>
              <a:rPr lang="en-US" altLang="en-US" dirty="0" smtClean="0"/>
              <a:t>Because 2005 Measure J is unavailable for many years, new money issues will be a combination of 2010 Measure D and 2012 Measure E bonds.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2010 Measure D and 2012 Measure E bonds have a 5% statutory debt limit; neither is anticipated to hit this </a:t>
            </a:r>
            <a:r>
              <a:rPr lang="en-US" altLang="en-US" dirty="0" smtClean="0"/>
              <a:t>limit based on the anticipated issuance schedule and 4% A.V. growth assumptions.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6D1B344-272D-48A5-8853-24E292E63C3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14636457"/>
              </p:ext>
            </p:extLst>
          </p:nvPr>
        </p:nvGraphicFramePr>
        <p:xfrm>
          <a:off x="822325" y="3505200"/>
          <a:ext cx="7499351" cy="2285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507"/>
                <a:gridCol w="1470461"/>
                <a:gridCol w="1470461"/>
                <a:gridCol w="1470461"/>
                <a:gridCol w="1470461"/>
              </a:tblGrid>
              <a:tr h="457054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2005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J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D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 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E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</a:tr>
              <a:tr h="274205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Authorization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Amount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$380,000,000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$360,000,000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$1,140,000,000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</a:tr>
              <a:tr h="274205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Issued </a:t>
                      </a: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322,409,709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140,000,000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85,000,000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547,409,709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</a:tr>
              <a:tr h="274205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Remaining Authorization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77,590,291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275,000,000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592,590,291</a:t>
                      </a:r>
                    </a:p>
                  </a:txBody>
                  <a:tcPr marL="91486" marR="274320" marT="45678" marB="45678" anchor="ctr">
                    <a:solidFill>
                      <a:srgbClr val="E1E7F1"/>
                    </a:solidFill>
                  </a:tcPr>
                </a:tc>
              </a:tr>
              <a:tr h="457054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 of Funds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Unavailable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until 2025+ (tax rate limitation)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part depends on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future assessed value growth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</a:t>
                      </a:r>
                    </a:p>
                  </a:txBody>
                  <a:tcPr marL="91486" marR="91486" marT="45678" marB="45678" anchor="ctr">
                    <a:solidFill>
                      <a:srgbClr val="E1E7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February 11, 2014 Tentative Issuance Schedule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239000" cy="1219200"/>
          </a:xfrm>
        </p:spPr>
        <p:txBody>
          <a:bodyPr/>
          <a:lstStyle/>
          <a:p>
            <a:r>
              <a:rPr lang="en-US" dirty="0" smtClean="0"/>
              <a:t>Tentative Issuance Schedule provided to Facilities Subcommittee on February 11, 2014.</a:t>
            </a:r>
          </a:p>
          <a:p>
            <a:r>
              <a:rPr lang="en-US" dirty="0" smtClean="0"/>
              <a:t>Assumed </a:t>
            </a:r>
            <a:r>
              <a:rPr lang="en-US" dirty="0" smtClean="0"/>
              <a:t>4% assessed valuation growth </a:t>
            </a:r>
            <a:r>
              <a:rPr lang="en-US" u="sng" dirty="0" smtClean="0"/>
              <a:t>and</a:t>
            </a:r>
            <a:r>
              <a:rPr lang="en-US" dirty="0" smtClean="0"/>
              <a:t> approval of 2014 Measure H.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F9FB6B-50AF-40C3-B899-CBCE84E4DE7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1331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0738" y="3276600"/>
            <a:ext cx="7519987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0" y="2667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/>
              <a:t>Tentative Bond Issuance Schedule</a:t>
            </a:r>
            <a:br>
              <a:rPr lang="en-US" sz="1400" b="1" dirty="0"/>
            </a:br>
            <a:r>
              <a:rPr lang="en-US" sz="1400" b="1" dirty="0"/>
              <a:t>(</a:t>
            </a:r>
            <a:r>
              <a:rPr lang="en-US" sz="1400" b="1" dirty="0" smtClean="0"/>
              <a:t>Assumed </a:t>
            </a:r>
            <a:r>
              <a:rPr lang="en-US" sz="1400" b="1" dirty="0"/>
              <a:t>Approval of </a:t>
            </a:r>
            <a:r>
              <a:rPr lang="en-US" sz="1400" b="1" dirty="0" smtClean="0"/>
              <a:t>2014 Measure H Bonds</a:t>
            </a:r>
            <a:r>
              <a:rPr lang="en-US" sz="1400" b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Bond Issuance Schedule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239000" cy="1219200"/>
          </a:xfrm>
        </p:spPr>
        <p:txBody>
          <a:bodyPr/>
          <a:lstStyle/>
          <a:p>
            <a:r>
              <a:rPr lang="en-US" dirty="0" smtClean="0"/>
              <a:t>Updated bond issuance </a:t>
            </a:r>
            <a:r>
              <a:rPr lang="en-US" dirty="0"/>
              <a:t>s</a:t>
            </a:r>
            <a:r>
              <a:rPr lang="en-US" dirty="0" smtClean="0"/>
              <a:t>chedule without 2014 Measure H.</a:t>
            </a:r>
          </a:p>
          <a:p>
            <a:r>
              <a:rPr lang="en-US" dirty="0" smtClean="0"/>
              <a:t>Assumes 4% assessed valuation growth and bonds to be issued in alternate years.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F9FB6B-50AF-40C3-B899-CBCE84E4DE7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895600" y="2438400"/>
            <a:ext cx="3352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/>
              <a:t>Updated Bond </a:t>
            </a:r>
            <a:r>
              <a:rPr lang="en-US" sz="1400" b="1" dirty="0"/>
              <a:t>Issuance </a:t>
            </a:r>
            <a:r>
              <a:rPr lang="en-US" sz="1400" b="1" dirty="0" smtClean="0"/>
              <a:t>Schedule*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07835468"/>
              </p:ext>
            </p:extLst>
          </p:nvPr>
        </p:nvGraphicFramePr>
        <p:xfrm>
          <a:off x="1271954" y="2895600"/>
          <a:ext cx="6578603" cy="2570060"/>
        </p:xfrm>
        <a:graphic>
          <a:graphicData uri="http://schemas.openxmlformats.org/drawingml/2006/table">
            <a:tbl>
              <a:tblPr firstRow="1" bandRow="1"/>
              <a:tblGrid>
                <a:gridCol w="1397003"/>
                <a:gridCol w="1276019"/>
                <a:gridCol w="1247410"/>
                <a:gridCol w="1247410"/>
                <a:gridCol w="1410761"/>
              </a:tblGrid>
              <a:tr h="23825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49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Measure J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Measure 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Measure 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3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Previously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Issued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$322,409,709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$140,000,000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$85,000,000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$547,409,709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496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50,000,000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75,000,000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125,000,000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60,000,000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125,000,000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60,000,000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125,000,000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2021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60,000,000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125,000,000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2023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77,590,291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15,000,000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92,590,291 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2025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  <a:tr h="23825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57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$400,000,000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$380,000,000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$360,000,000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$1,140,000,000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182880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7F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715000"/>
            <a:ext cx="678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 algn="l">
              <a:tabLst>
                <a:tab pos="234950" algn="l"/>
              </a:tabLst>
            </a:pPr>
            <a:r>
              <a:rPr lang="en-US" sz="1100" dirty="0" smtClean="0"/>
              <a:t>*	Issuance amounts are subject to change based on future A.V. growth, market conditions, and structure assumptions.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Planning/Financing Schedule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239000" cy="4038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dirty="0" smtClean="0"/>
              <a:t>District </a:t>
            </a:r>
            <a:r>
              <a:rPr lang="en-US" altLang="en-US" dirty="0"/>
              <a:t>staff (Fiscal &amp; Facilities) and KNN </a:t>
            </a:r>
            <a:r>
              <a:rPr lang="en-US" altLang="en-US" dirty="0" smtClean="0"/>
              <a:t>will continue to meet on an ongoing basis to align anticipated bond funding with construction program requirements.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/>
              <a:t>Once 2014/2015 assessed values are released, the District will have a more definitive idea on the size and structure for the next series of new money bonds.</a:t>
            </a:r>
          </a:p>
          <a:p>
            <a:pPr>
              <a:buNone/>
            </a:pPr>
            <a:endParaRPr lang="en-US" altLang="en-US" dirty="0" smtClean="0"/>
          </a:p>
          <a:p>
            <a:pPr>
              <a:buNone/>
            </a:pPr>
            <a:endParaRPr lang="en-US" altLang="en-US" dirty="0" smtClean="0"/>
          </a:p>
          <a:p>
            <a:pPr>
              <a:buNone/>
            </a:pPr>
            <a:endParaRPr lang="en-US" altLang="en-US" dirty="0" smtClean="0"/>
          </a:p>
          <a:p>
            <a:pPr>
              <a:buNone/>
            </a:pP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684AB4-59FE-49DB-ABEF-620D0A5BF7F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Planning/Financing Schedule (Continued)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Presentation to the West Contra Costa Unified School District Facilities Subcommittee   |   page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53C35B-F178-498F-BB9A-84FE452DAA6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11480536"/>
              </p:ext>
            </p:extLst>
          </p:nvPr>
        </p:nvGraphicFramePr>
        <p:xfrm>
          <a:off x="1524000" y="2514601"/>
          <a:ext cx="5791200" cy="380999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762539"/>
                <a:gridCol w="4028661"/>
              </a:tblGrid>
              <a:tr h="25821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2367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Presentation to Facility Subcommittee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District Receives 2014/2015 Assessed Valuation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August 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District approves resolution for 2014/2015 tax levy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September 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program funding specified and financing plan developed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September/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</a:t>
                      </a: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Financing Team Kickoff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2010 Measure D, Series C and 2012 Measure E, Series B bond issuance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December 2014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Board of Education Meeting Approving Bond Documents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January/February 2015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Pricing: 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D, Series C and 2012 Measure E, Series B bonds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  <a:tr h="4735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February 2015</a:t>
                      </a:r>
                      <a:endParaRPr lang="en-US" sz="11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Closing: </a:t>
                      </a:r>
                      <a:r>
                        <a:rPr lang="en-US" sz="11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D, Series C and 2012 Measure E, Series B bonds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6677" marR="56677" marT="0" marB="0" anchor="ctr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38200" y="1308100"/>
            <a:ext cx="70104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buFont typeface="Wingdings" pitchFamily="2" charset="2"/>
              <a:buChar char="§"/>
              <a:defRPr/>
            </a:pPr>
            <a:r>
              <a:rPr lang="en-US" altLang="en-US" sz="2000" dirty="0">
                <a:solidFill>
                  <a:srgbClr val="000000"/>
                </a:solidFill>
                <a:latin typeface="+mn-lt"/>
                <a:ea typeface="+mn-ea"/>
              </a:rPr>
              <a:t>The District and its Financing Team are planning to </a:t>
            </a:r>
            <a:r>
              <a:rPr lang="en-US" altLang="en-US" sz="2000" dirty="0" smtClean="0">
                <a:solidFill>
                  <a:srgbClr val="000000"/>
                </a:solidFill>
                <a:latin typeface="+mn-lt"/>
                <a:ea typeface="+mn-ea"/>
              </a:rPr>
              <a:t>kick-off 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+mn-ea"/>
              </a:rPr>
              <a:t>the </a:t>
            </a:r>
            <a:r>
              <a:rPr lang="en-US" altLang="en-US" sz="2000" dirty="0" smtClean="0">
                <a:solidFill>
                  <a:srgbClr val="000000"/>
                </a:solidFill>
                <a:latin typeface="+mn-lt"/>
                <a:ea typeface="+mn-ea"/>
              </a:rPr>
              <a:t>process </a:t>
            </a:r>
            <a:r>
              <a:rPr lang="en-US" altLang="en-US" sz="2000" dirty="0">
                <a:solidFill>
                  <a:srgbClr val="000000"/>
                </a:solidFill>
                <a:latin typeface="+mn-lt"/>
                <a:ea typeface="+mn-ea"/>
              </a:rPr>
              <a:t>for issuing the next series of new money bonds for 2010 Measure D, Series C and 2012 Measure E, Series B in Fall 2014.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NNpptTemplateV2.3">
  <a:themeElements>
    <a:clrScheme name="KNN Colors">
      <a:dk1>
        <a:sysClr val="windowText" lastClr="000000"/>
      </a:dk1>
      <a:lt1>
        <a:sysClr val="window" lastClr="FFFFFF"/>
      </a:lt1>
      <a:dk2>
        <a:srgbClr val="FFFFFF"/>
      </a:dk2>
      <a:lt2>
        <a:srgbClr val="E1E7F1"/>
      </a:lt2>
      <a:accent1>
        <a:srgbClr val="1665A0"/>
      </a:accent1>
      <a:accent2>
        <a:srgbClr val="9AA610"/>
      </a:accent2>
      <a:accent3>
        <a:srgbClr val="7F8184"/>
      </a:accent3>
      <a:accent4>
        <a:srgbClr val="ADC9DE"/>
      </a:accent4>
      <a:accent5>
        <a:srgbClr val="C00000"/>
      </a:accent5>
      <a:accent6>
        <a:srgbClr val="EDB72B"/>
      </a:accent6>
      <a:hlink>
        <a:srgbClr val="1665A0"/>
      </a:hlink>
      <a:folHlink>
        <a:srgbClr val="86C1EA"/>
      </a:folHlink>
    </a:clrScheme>
    <a:fontScheme name="Office Theme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ffice Theme 1">
        <a:dk1>
          <a:srgbClr val="404040"/>
        </a:dk1>
        <a:lt1>
          <a:srgbClr val="FFFFFF"/>
        </a:lt1>
        <a:dk2>
          <a:srgbClr val="1665A0"/>
        </a:dk2>
        <a:lt2>
          <a:srgbClr val="E1E7F1"/>
        </a:lt2>
        <a:accent1>
          <a:srgbClr val="7F8184"/>
        </a:accent1>
        <a:accent2>
          <a:srgbClr val="EDB72B"/>
        </a:accent2>
        <a:accent3>
          <a:srgbClr val="FFFFFF"/>
        </a:accent3>
        <a:accent4>
          <a:srgbClr val="353535"/>
        </a:accent4>
        <a:accent5>
          <a:srgbClr val="C0C1C2"/>
        </a:accent5>
        <a:accent6>
          <a:srgbClr val="D7A626"/>
        </a:accent6>
        <a:hlink>
          <a:srgbClr val="9AA610"/>
        </a:hlink>
        <a:folHlink>
          <a:srgbClr val="86C1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KNN Colors">
      <a:dk1>
        <a:sysClr val="windowText" lastClr="000000"/>
      </a:dk1>
      <a:lt1>
        <a:sysClr val="window" lastClr="FFFFFF"/>
      </a:lt1>
      <a:dk2>
        <a:srgbClr val="FFFFFF"/>
      </a:dk2>
      <a:lt2>
        <a:srgbClr val="E1E7F1"/>
      </a:lt2>
      <a:accent1>
        <a:srgbClr val="1665A0"/>
      </a:accent1>
      <a:accent2>
        <a:srgbClr val="9AA610"/>
      </a:accent2>
      <a:accent3>
        <a:srgbClr val="7F8184"/>
      </a:accent3>
      <a:accent4>
        <a:srgbClr val="ADC9DE"/>
      </a:accent4>
      <a:accent5>
        <a:srgbClr val="C00000"/>
      </a:accent5>
      <a:accent6>
        <a:srgbClr val="EDB72B"/>
      </a:accent6>
      <a:hlink>
        <a:srgbClr val="1665A0"/>
      </a:hlink>
      <a:folHlink>
        <a:srgbClr val="86C1EA"/>
      </a:folHlink>
    </a:clrScheme>
    <a:fontScheme name="Office Theme">
      <a:majorFont>
        <a:latin typeface="Garamond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404040"/>
        </a:dk1>
        <a:lt1>
          <a:srgbClr val="FFFFFF"/>
        </a:lt1>
        <a:dk2>
          <a:srgbClr val="1665A0"/>
        </a:dk2>
        <a:lt2>
          <a:srgbClr val="86C1EA"/>
        </a:lt2>
        <a:accent1>
          <a:srgbClr val="9AA610"/>
        </a:accent1>
        <a:accent2>
          <a:srgbClr val="EDB72B"/>
        </a:accent2>
        <a:accent3>
          <a:srgbClr val="FFFFFF"/>
        </a:accent3>
        <a:accent4>
          <a:srgbClr val="353535"/>
        </a:accent4>
        <a:accent5>
          <a:srgbClr val="CAD0AA"/>
        </a:accent5>
        <a:accent6>
          <a:srgbClr val="D7A626"/>
        </a:accent6>
        <a:hlink>
          <a:srgbClr val="E1E7F1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NN Colors">
    <a:dk1>
      <a:sysClr val="windowText" lastClr="000000"/>
    </a:dk1>
    <a:lt1>
      <a:sysClr val="window" lastClr="FFFFFF"/>
    </a:lt1>
    <a:dk2>
      <a:srgbClr val="FFFFFF"/>
    </a:dk2>
    <a:lt2>
      <a:srgbClr val="E1E7F1"/>
    </a:lt2>
    <a:accent1>
      <a:srgbClr val="1665A0"/>
    </a:accent1>
    <a:accent2>
      <a:srgbClr val="9AA610"/>
    </a:accent2>
    <a:accent3>
      <a:srgbClr val="7F8184"/>
    </a:accent3>
    <a:accent4>
      <a:srgbClr val="ADC9DE"/>
    </a:accent4>
    <a:accent5>
      <a:srgbClr val="C00000"/>
    </a:accent5>
    <a:accent6>
      <a:srgbClr val="EDB72B"/>
    </a:accent6>
    <a:hlink>
      <a:srgbClr val="1665A0"/>
    </a:hlink>
    <a:folHlink>
      <a:srgbClr val="86C1EA"/>
    </a:folHlink>
  </a:clrScheme>
  <a:fontScheme name="Office Theme">
    <a:majorFont>
      <a:latin typeface="Garamond"/>
      <a:ea typeface="ＭＳ Ｐゴシック"/>
      <a:cs typeface=""/>
    </a:majorFont>
    <a:minorFont>
      <a:latin typeface="Garamond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KNNpptTemplateV2.3</Template>
  <TotalTime>3716</TotalTime>
  <Words>694</Words>
  <Application>Microsoft Office PowerPoint</Application>
  <PresentationFormat>On-screen Show (4:3)</PresentationFormat>
  <Paragraphs>135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KNNpptTemplateV2.3</vt:lpstr>
      <vt:lpstr>Office Theme</vt:lpstr>
      <vt:lpstr>West Contra Costa USD</vt:lpstr>
      <vt:lpstr>Background</vt:lpstr>
      <vt:lpstr>Overview of Bond Program</vt:lpstr>
      <vt:lpstr>February 11, 2014 Tentative Issuance Schedule</vt:lpstr>
      <vt:lpstr>Updated Bond Issuance Schedule</vt:lpstr>
      <vt:lpstr>Planning/Financing Schedule</vt:lpstr>
      <vt:lpstr>Planning/Financing Schedule (Continued)</vt:lpstr>
    </vt:vector>
  </TitlesOfParts>
  <Company>KNN Public Finance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KNN Public Finance</dc:title>
  <dc:creator>dbeacham</dc:creator>
  <cp:lastModifiedBy>Denise Beacham</cp:lastModifiedBy>
  <cp:revision>316</cp:revision>
  <cp:lastPrinted>2014-05-08T22:59:33Z</cp:lastPrinted>
  <dcterms:created xsi:type="dcterms:W3CDTF">2008-08-28T23:10:28Z</dcterms:created>
  <dcterms:modified xsi:type="dcterms:W3CDTF">2014-06-10T19:23:11Z</dcterms:modified>
</cp:coreProperties>
</file>